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5" r:id="rId2"/>
    <p:sldId id="290" r:id="rId3"/>
    <p:sldId id="291" r:id="rId4"/>
    <p:sldId id="292" r:id="rId5"/>
  </p:sldIdLst>
  <p:sldSz cx="12192000" cy="6858000"/>
  <p:notesSz cx="6797675" cy="9928225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6816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79559" autoAdjust="0"/>
  </p:normalViewPr>
  <p:slideViewPr>
    <p:cSldViewPr>
      <p:cViewPr varScale="1">
        <p:scale>
          <a:sx n="85" d="100"/>
          <a:sy n="85" d="100"/>
        </p:scale>
        <p:origin x="138" y="84"/>
      </p:cViewPr>
      <p:guideLst>
        <p:guide pos="3840"/>
        <p:guide pos="6816"/>
        <p:guide pos="816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3750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748301D-3FF0-457D-B4FA-9F2AE3E97891}" type="datetime1">
              <a:rPr lang="cs-CZ" smtClean="0"/>
              <a:t>09.01.2019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7BAE14B8-3CC9-472D-9BC5-A84D80684DE2}" type="slidenum">
              <a:rPr lang="cs-CZ" smtClean="0"/>
              <a:pPr algn="r"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67CCE5E4-BC6D-4967-A411-590AFDB1F436}" type="datetime1">
              <a:rPr lang="cs-CZ" smtClean="0"/>
              <a:pPr/>
              <a:t>09.01.2019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35077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fld id="{7FB667E1-E601-4AAF-B95C-B25720D70A60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B667E1-E601-4AAF-B95C-B25720D70A60}" type="slidenum">
              <a:rPr lang="cs-CZ" smtClean="0"/>
              <a:pPr algn="r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1876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Slunce vycházející nad travnatými kopc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Obdélník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rtlCol="0" anchor="b">
            <a:normAutofit/>
          </a:bodyPr>
          <a:lstStyle>
            <a:lvl1pPr algn="ctr" rtl="0">
              <a:defRPr sz="4800">
                <a:solidFill>
                  <a:schemeClr val="bg1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522413" y="5943600"/>
            <a:ext cx="9144002" cy="7620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r>
              <a:rPr lang="cs-CZ" dirty="0"/>
              <a:t>Kliknutím lze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lternativní 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rtlCol="0" anchor="b">
            <a:normAutofit/>
          </a:bodyPr>
          <a:lstStyle>
            <a:lvl1pPr algn="l" rtl="0">
              <a:defRPr sz="3400" b="0">
                <a:solidFill>
                  <a:schemeClr val="bg1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760412" y="4367308"/>
            <a:ext cx="3200400" cy="1622012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362892" y="685800"/>
            <a:ext cx="6370320" cy="5486400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r" rtl="0">
              <a:defRPr>
                <a:solidFill>
                  <a:schemeClr val="tx2"/>
                </a:solidFill>
              </a:defRPr>
            </a:lvl1pPr>
          </a:lstStyle>
          <a:p>
            <a:fld id="{09B83363-E9F4-4EFE-B022-051E0FFF86B5}" type="datetime1">
              <a:rPr lang="cs-CZ" smtClean="0"/>
              <a:pPr/>
              <a:t>09.01.2019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algn="r"/>
            <a:fld id="{CA8D9AD5-F248-4919-864A-CFD76CC027D6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 bwMode="ltGray">
          <a:xfrm>
            <a:off x="731520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23214" y="2362200"/>
            <a:ext cx="3200400" cy="1993392"/>
          </a:xfrm>
        </p:spPr>
        <p:txBody>
          <a:bodyPr rtlCol="0" anchor="b">
            <a:normAutofit/>
          </a:bodyPr>
          <a:lstStyle>
            <a:lvl1pPr algn="l" rtl="0">
              <a:defRPr sz="3400" b="0">
                <a:solidFill>
                  <a:schemeClr val="bg1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 rtlCol="0"/>
          <a:lstStyle>
            <a:lvl1pPr marL="0" indent="0" algn="ctr" rtl="0">
              <a:buNone/>
              <a:defRPr sz="3200">
                <a:solidFill>
                  <a:schemeClr val="tx2"/>
                </a:solidFill>
              </a:defRPr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7923214" y="4355592"/>
            <a:ext cx="3200400" cy="1644614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C8BBEC1-38C3-46C3-96CD-13D747A1ED06}" type="datetime1">
              <a:rPr lang="cs-CZ" smtClean="0"/>
              <a:pPr/>
              <a:t>09.01.2019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A8D9AD5-F248-4919-864A-CFD76CC027D6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597D421-93EE-494F-B976-7372B02A0FC6}" type="datetime1">
              <a:rPr lang="cs-CZ" smtClean="0"/>
              <a:pPr/>
              <a:t>09.01.2019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4255D06-6CB8-4FA4-BA69-8DD69460335B}" type="datetime1">
              <a:rPr lang="cs-CZ" smtClean="0"/>
              <a:pPr/>
              <a:t>09.01.2019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A8D9AD5-F248-4919-864A-CFD76CC027D6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6pPr algn="l" rtl="0">
              <a:defRPr/>
            </a:lvl6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0CF1FAD-50F1-4C86-962F-C8106EA74F4C}" type="datetime1">
              <a:rPr lang="cs-CZ" smtClean="0"/>
              <a:pPr/>
              <a:t>09.01.2019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A8D9AD5-F248-4919-864A-CFD76CC027D6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rt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Obdélník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rtlCol="0" anchor="b">
            <a:normAutofit/>
          </a:bodyPr>
          <a:lstStyle>
            <a:lvl1pPr algn="ctr" rtl="0">
              <a:defRPr sz="5200" b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524000" y="3810000"/>
            <a:ext cx="9144000" cy="1143000"/>
          </a:xfrm>
        </p:spPr>
        <p:txBody>
          <a:bodyPr rtlCol="0" anchor="t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A8CFE74-D071-4549-B26E-6A92FA575393}" type="datetime1">
              <a:rPr lang="cs-CZ" smtClean="0"/>
              <a:pPr/>
              <a:t>09.01.2019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ivní záhlaví oddílu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rtlCol="0" anchor="b">
            <a:normAutofit/>
          </a:bodyPr>
          <a:lstStyle>
            <a:lvl1pPr algn="ctr" rtl="0">
              <a:defRPr sz="52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522413" y="3810000"/>
            <a:ext cx="9144000" cy="1143000"/>
          </a:xfrm>
        </p:spPr>
        <p:txBody>
          <a:bodyPr rtlCol="0" anchor="t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r" rtl="0">
              <a:defRPr>
                <a:solidFill>
                  <a:schemeClr val="tx2"/>
                </a:solidFill>
              </a:defRPr>
            </a:lvl1pPr>
          </a:lstStyle>
          <a:p>
            <a:fld id="{F5A88EE5-378F-4AF5-A82B-259E5339FFF1}" type="datetime1">
              <a:rPr lang="cs-CZ" smtClean="0"/>
              <a:pPr/>
              <a:t>09.01.2019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algn="r"/>
            <a:fld id="{CA8D9AD5-F248-4919-864A-CFD76CC027D6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1341120" y="1901952"/>
            <a:ext cx="4572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278880" y="1901952"/>
            <a:ext cx="4572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531CC16-E69F-4997-A20D-E8C2EC07C0DF}" type="datetime1">
              <a:rPr lang="cs-CZ" smtClean="0"/>
              <a:pPr/>
              <a:t>09.01.2019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A0ECE5F2-81AA-4605-B028-6FBA391056AF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34112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0" cap="none" baseline="0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1341120" y="2740732"/>
            <a:ext cx="4572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27888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0" cap="none" baseline="0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278880" y="2740732"/>
            <a:ext cx="4572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096972B-4512-40D7-82C9-90319E0B5A54}" type="datetime1">
              <a:rPr lang="cs-CZ" smtClean="0"/>
              <a:pPr/>
              <a:t>09.01.2019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A8D9AD5-F248-4919-864A-CFD76CC027D6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AAE529E-31BF-4A29-826C-D7785B819431}" type="datetime1">
              <a:rPr lang="cs-CZ" smtClean="0"/>
              <a:pPr/>
              <a:t>09.01.2019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A8D9AD5-F248-4919-864A-CFD76CC027D6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r" rtl="0">
              <a:defRPr>
                <a:solidFill>
                  <a:schemeClr val="tx2"/>
                </a:solidFill>
              </a:defRPr>
            </a:lvl1pPr>
          </a:lstStyle>
          <a:p>
            <a:fld id="{232998F3-B68F-41DF-9AAF-8119365ECBC7}" type="datetime1">
              <a:rPr lang="cs-CZ" smtClean="0"/>
              <a:pPr/>
              <a:t>09.01.2019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algn="r"/>
            <a:fld id="{CA8D9AD5-F248-4919-864A-CFD76CC027D6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rtlCol="0" anchor="b">
            <a:normAutofit/>
          </a:bodyPr>
          <a:lstStyle>
            <a:lvl1pPr algn="l" rtl="0">
              <a:defRPr sz="3400" b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760412" y="4367308"/>
            <a:ext cx="3200400" cy="1622012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494212" y="685800"/>
            <a:ext cx="7239001" cy="5486400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29AF2C3-976C-488D-B087-0F608E71BF1C}" type="datetime1">
              <a:rPr lang="cs-CZ" smtClean="0"/>
              <a:pPr/>
              <a:t>09.01.2019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A8D9AD5-F248-4919-864A-CFD76CC027D6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rt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Obdélník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  <a:p>
            <a:pPr lvl="5" rtl="0"/>
            <a:r>
              <a:rPr lang="cs-CZ" dirty="0"/>
              <a:t>Šestá</a:t>
            </a:r>
          </a:p>
          <a:p>
            <a:pPr lvl="6" rtl="0"/>
            <a:r>
              <a:rPr lang="cs-CZ" dirty="0"/>
              <a:t>Sedmá</a:t>
            </a:r>
          </a:p>
          <a:p>
            <a:pPr lvl="7" rtl="0"/>
            <a:r>
              <a:rPr lang="cs-CZ" dirty="0"/>
              <a:t>Osmá</a:t>
            </a:r>
          </a:p>
          <a:p>
            <a:pPr lvl="8" rtl="0"/>
            <a:r>
              <a:rPr lang="cs-CZ" dirty="0"/>
              <a:t>Devátá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 cap="all" baseline="0">
                <a:solidFill>
                  <a:schemeClr val="bg2"/>
                </a:solidFill>
              </a:defRPr>
            </a:lvl1pPr>
          </a:lstStyle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100">
                <a:solidFill>
                  <a:schemeClr val="bg2"/>
                </a:solidFill>
              </a:defRPr>
            </a:lvl1pPr>
          </a:lstStyle>
          <a:p>
            <a:fld id="{A1474BB3-5F6F-42CB-8A9D-78F03DC54CA4}" type="datetime1">
              <a:rPr lang="cs-CZ" smtClean="0"/>
              <a:pPr/>
              <a:t>09.01.2019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bg2"/>
                </a:solidFill>
              </a:defRPr>
            </a:lvl1pPr>
          </a:lstStyle>
          <a:p>
            <a:pPr algn="r"/>
            <a:fld id="{CA8D9AD5-F248-4919-864A-CFD76CC027D6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br>
              <a:rPr lang="cs-CZ" dirty="0"/>
            </a:br>
            <a:r>
              <a:rPr lang="cs-CZ" sz="4400" b="1" dirty="0">
                <a:solidFill>
                  <a:srgbClr val="FFFF00"/>
                </a:solidFill>
              </a:rPr>
              <a:t>Škola 3. věku</a:t>
            </a:r>
            <a:br>
              <a:rPr lang="cs-CZ" sz="4400" b="1" dirty="0">
                <a:solidFill>
                  <a:srgbClr val="FFFF00"/>
                </a:solidFill>
              </a:rPr>
            </a:br>
            <a:r>
              <a:rPr lang="cs-CZ" sz="4400" b="1" dirty="0">
                <a:solidFill>
                  <a:srgbClr val="FFFF00"/>
                </a:solidFill>
              </a:rPr>
              <a:t>školní rok 2018 / 2019</a:t>
            </a: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cs-CZ" sz="3200" b="1" dirty="0">
                <a:solidFill>
                  <a:srgbClr val="FFFF00"/>
                </a:solidFill>
              </a:rPr>
              <a:t>Domov  seniorů Jindřichův Hradec</a:t>
            </a:r>
          </a:p>
        </p:txBody>
      </p:sp>
      <p:pic>
        <p:nvPicPr>
          <p:cNvPr id="5" name="obrázek 1" descr="Výsledek obrázku pro logo školy 3. v&amp;ecaron;k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0456" y="5013176"/>
            <a:ext cx="1552203" cy="1641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1384" y="467360"/>
            <a:ext cx="10299496" cy="945416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Školní rok 2018 / 2019</a:t>
            </a:r>
            <a:b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Studijní obory: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63352" y="2072943"/>
            <a:ext cx="1152128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endParaRPr lang="cs-CZ" altLang="cs-CZ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cs-CZ" alt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Významné události Jindřichova Hradce -  důležité události minulosti, současnosti i budoucnosti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cs-CZ" altLang="cs-CZ" b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Historie</a:t>
            </a: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Jindřichova Hradce a okolí, historická místa, pověsti a legendy, skutečné události...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cs-CZ" altLang="cs-CZ" b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Cestování a známá místa v jihočeském kraji</a:t>
            </a:r>
            <a: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cs-CZ" alt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Cestování po světě</a:t>
            </a:r>
            <a:endParaRPr kumimoji="0" lang="cs-CZ" altLang="cs-CZ" b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cs-CZ" altLang="cs-CZ" b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Významné osobnosti jihočeského kraje</a:t>
            </a:r>
            <a:r>
              <a:rPr kumimoji="0" lang="cs-CZ" altLang="cs-CZ" b="1" i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b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Řemesla  jihočeského kraje </a:t>
            </a: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 zajímavosti různých řemesel v minulosti i v současnosti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cs-CZ" alt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Příroda a životní prostředí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Mykologie, poznávání jedlých i nejedlých hub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kumimoji="0" lang="cs-CZ" altLang="cs-CZ" b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Bezpečnost </a:t>
            </a: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kriminalita týkající se seniorů, prevence  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kumimoji="0" lang="cs-CZ" altLang="cs-CZ" b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Zdraví </a:t>
            </a: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nejčastější choroby a jejich prevence </a:t>
            </a:r>
            <a:endParaRPr kumimoji="0" lang="cs-CZ" altLang="cs-CZ" sz="16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cs-CZ" alt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Rehabilitace – nácvik jednoduchých cviků 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ázek 1" descr="Výsledek obrázku pro logo školy 3. v&amp;ecaron;ku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8488" y="188640"/>
            <a:ext cx="1480195" cy="1440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370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392" y="467360"/>
            <a:ext cx="10227488" cy="1233424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Organizace studia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3392" y="1916832"/>
            <a:ext cx="10589880" cy="4127627"/>
          </a:xfrm>
        </p:spPr>
        <p:txBody>
          <a:bodyPr>
            <a:normAutofit fontScale="25000" lnSpcReduction="20000"/>
          </a:bodyPr>
          <a:lstStyle/>
          <a:p>
            <a:pPr marL="45720" indent="0">
              <a:buNone/>
            </a:pPr>
            <a:endParaRPr lang="cs-CZ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cs-CZ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SEMINÁŘE</a:t>
            </a:r>
          </a:p>
          <a:p>
            <a:r>
              <a:rPr lang="cs-CZ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jakéhokoliv semináře se může zúčastnit kdokoliv, i nepřihlášený zájemce</a:t>
            </a:r>
          </a:p>
          <a:p>
            <a:r>
              <a:rPr lang="cs-CZ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probíhají od září do června, jedenkrát za měsíc</a:t>
            </a:r>
          </a:p>
          <a:p>
            <a:r>
              <a:rPr lang="cs-CZ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délka 1 semináře je 60 minut</a:t>
            </a:r>
          </a:p>
          <a:p>
            <a:r>
              <a:rPr lang="cs-CZ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každého vyhlášeného oboru proběhne během roku 1 seminář (celkem minimálně 10 seminářů) </a:t>
            </a:r>
          </a:p>
          <a:p>
            <a:r>
              <a:rPr lang="cs-CZ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datum konání semináře bude vyhlášeno předem na nástěnce na speciální pozvánce k danému tématu</a:t>
            </a:r>
          </a:p>
          <a:p>
            <a:pPr marL="45720" indent="0">
              <a:buNone/>
            </a:pPr>
            <a:endParaRPr lang="cs-CZ" sz="6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cs-CZ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</a:t>
            </a:r>
          </a:p>
          <a:p>
            <a:r>
              <a:rPr lang="cs-CZ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Přednášet budou jak pozvaní odborníci, tak někteří zaměstnanci Domova seniorů Jindřichův Hradec.</a:t>
            </a:r>
          </a:p>
          <a:p>
            <a:endParaRPr lang="cs-CZ" sz="6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br>
              <a:rPr lang="cs-CZ" dirty="0"/>
            </a:br>
            <a:endParaRPr lang="cs-CZ" dirty="0"/>
          </a:p>
        </p:txBody>
      </p:sp>
      <p:pic>
        <p:nvPicPr>
          <p:cNvPr id="8" name="obrázek 1" descr="Výsledek obrázku pro logo školy 3. v&amp;ecaron;ku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2424" y="260648"/>
            <a:ext cx="1552203" cy="1641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8846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416" y="467360"/>
            <a:ext cx="10011464" cy="1233424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Podmínky úspěšného absolvování ročníku</a:t>
            </a:r>
            <a:br>
              <a:rPr lang="cs-C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1120" y="1484784"/>
            <a:ext cx="9509760" cy="4544795"/>
          </a:xfrm>
        </p:spPr>
        <p:txBody>
          <a:bodyPr>
            <a:normAutofit fontScale="25000" lnSpcReduction="20000"/>
          </a:bodyPr>
          <a:lstStyle/>
          <a:p>
            <a:endParaRPr lang="cs-CZ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Každý si může sám zvolit intenzitu studia. Je zcela na Vás, zda se rozhodnete pro splnění povinné docházky a získáte tak certifikát nebo se zúčastníte jen některých vybraných seminářů.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Vašeho studijního průkazu Vám bude během roku zaznamenána účast na každém semináři stvrzená podpisem přednášejícího.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Certifikát o absolvování: </a:t>
            </a:r>
            <a:r>
              <a:rPr lang="cs-CZ" sz="8000" b="1">
                <a:latin typeface="Times New Roman" panose="02020603050405020304" pitchFamily="18" charset="0"/>
                <a:cs typeface="Times New Roman" panose="02020603050405020304" pitchFamily="18" charset="0"/>
              </a:rPr>
              <a:t>Získání certifikátu </a:t>
            </a:r>
            <a:r>
              <a:rPr lang="cs-CZ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úspěšném absolvování studia je podmíněno 60% účastí – tedy minimálně 6 potvrzených účastí za školní rok.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Zkoušky: Žádné testy ani písemné práce se nepíší.</a:t>
            </a:r>
          </a:p>
          <a:p>
            <a:pPr marL="45720" indent="0" algn="ctr">
              <a:buNone/>
            </a:pPr>
            <a:br>
              <a:rPr lang="cs-CZ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SLAVNOSTNÍ UKONČENÍ ŠKOLNÍHO ROKU </a:t>
            </a:r>
          </a:p>
          <a:p>
            <a:pPr marL="45720" indent="0" algn="ctr">
              <a:buNone/>
            </a:pPr>
            <a:r>
              <a:rPr lang="cs-CZ" sz="9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bude konat na závěr školního roku studia a úspěšným studentům bude předán Certifikát o absolvování ročníku starostou města Jindřichův Hradec, </a:t>
            </a:r>
          </a:p>
          <a:p>
            <a:pPr marL="45720" indent="0" algn="ctr">
              <a:buNone/>
            </a:pPr>
            <a:r>
              <a:rPr lang="cs-CZ" sz="1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patronem projektu Ing. Stanislavem Mrvkou</a:t>
            </a:r>
          </a:p>
          <a:p>
            <a:pPr marL="45720" indent="0" algn="ctr">
              <a:buNone/>
            </a:pPr>
            <a:br>
              <a:rPr lang="cs-CZ" sz="1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7" name="obrázek 1" descr="Výsledek obrázku pro logo školy 3. v&amp;ecaron;ku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2464" y="184824"/>
            <a:ext cx="1552203" cy="1641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184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dré pruhy (16:9)">
  <a:themeElements>
    <a:clrScheme name="Banded_Design_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9533072_TF03417271_TF03417271.potx" id="{C7E1CBA8-B7A7-413F-AD4D-968C972A0139}" vid="{EA95425E-DC39-41B4-839F-FDCB10DC40D8}"/>
    </a:ext>
  </a:extLst>
</a:theme>
</file>

<file path=ppt/theme/theme2.xml><?xml version="1.0" encoding="utf-8"?>
<a:theme xmlns:a="http://schemas.openxmlformats.org/drawingml/2006/main" name="Motiv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obchodního projektového plánu (širokoúhlý formát)</Template>
  <TotalTime>262</TotalTime>
  <Words>205</Words>
  <Application>Microsoft Office PowerPoint</Application>
  <PresentationFormat>Širokoúhlá obrazovka</PresentationFormat>
  <Paragraphs>38</Paragraphs>
  <Slides>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Corbel</vt:lpstr>
      <vt:lpstr>Euphemia</vt:lpstr>
      <vt:lpstr>Times New Roman</vt:lpstr>
      <vt:lpstr>Wingdings</vt:lpstr>
      <vt:lpstr>Modré pruhy (16:9)</vt:lpstr>
      <vt:lpstr> Škola 3. věku školní rok 2018 / 2019</vt:lpstr>
      <vt:lpstr>Školní rok 2018 / 2019 Studijní obory:</vt:lpstr>
      <vt:lpstr>Organizace studia</vt:lpstr>
      <vt:lpstr>Podmínky úspěšného absolvování ročníku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Škola 3. věku školní rok 2017 / 2018</dc:title>
  <dc:creator>Majitel</dc:creator>
  <cp:lastModifiedBy>majitel</cp:lastModifiedBy>
  <cp:revision>19</cp:revision>
  <cp:lastPrinted>2017-08-02T05:40:55Z</cp:lastPrinted>
  <dcterms:created xsi:type="dcterms:W3CDTF">2017-08-02T04:40:41Z</dcterms:created>
  <dcterms:modified xsi:type="dcterms:W3CDTF">2019-01-09T09:49:54Z</dcterms:modified>
</cp:coreProperties>
</file>